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Lst>
  <p:sldIdLst>
    <p:sldId id="277" r:id="rId2"/>
    <p:sldId id="279" r:id="rId3"/>
    <p:sldId id="258" r:id="rId4"/>
    <p:sldId id="259" r:id="rId5"/>
    <p:sldId id="260" r:id="rId6"/>
    <p:sldId id="263" r:id="rId7"/>
    <p:sldId id="262" r:id="rId8"/>
    <p:sldId id="266" r:id="rId9"/>
    <p:sldId id="267" r:id="rId10"/>
    <p:sldId id="280" r:id="rId11"/>
    <p:sldId id="281" r:id="rId12"/>
    <p:sldId id="282" r:id="rId13"/>
    <p:sldId id="283" r:id="rId14"/>
    <p:sldId id="284" r:id="rId15"/>
    <p:sldId id="268" r:id="rId16"/>
    <p:sldId id="269"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03C8C-2EB6-4751-8FAD-ED5274808782}" v="374" dt="2021-02-01T22:35:53.697"/>
    <p1510:client id="{AA9C0B07-9DA3-4FD6-B991-5568201FF7CC}" v="464" dt="2021-02-01T21:37:48.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1733" autoAdjust="0"/>
  </p:normalViewPr>
  <p:slideViewPr>
    <p:cSldViewPr snapToGrid="0">
      <p:cViewPr>
        <p:scale>
          <a:sx n="90" d="100"/>
          <a:sy n="90" d="100"/>
        </p:scale>
        <p:origin x="312" y="-1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19" name="Footer Placeholder 18"/>
          <p:cNvSpPr>
            <a:spLocks noGrp="1"/>
          </p:cNvSpPr>
          <p:nvPr>
            <p:ph type="ftr" sz="quarter" idx="11"/>
          </p:nvPr>
        </p:nvSpPr>
        <p:spPr/>
        <p:txBody>
          <a:bodyPr/>
          <a:lstStyle/>
          <a:p>
            <a:endParaRPr lang="en-IN" dirty="0"/>
          </a:p>
        </p:txBody>
      </p:sp>
      <p:sp>
        <p:nvSpPr>
          <p:cNvPr id="27" name="Slide Number Placeholder 2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3F3C47D-7B28-49F4-A186-4AAE2BFB67EE}" type="slidenum">
              <a:rPr lang="en-IN" smtClean="0"/>
              <a:pPr/>
              <a:t>‹#›</a:t>
            </a:fld>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DE9C766-D5A2-4578-8CCB-4AE4E7DB9E04}" type="datetimeFigureOut">
              <a:rPr lang="en-IN" smtClean="0"/>
              <a:pPr/>
              <a:t>02-02-2021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69600" y="6356351"/>
            <a:ext cx="812800" cy="365125"/>
          </a:xfrm>
        </p:spPr>
        <p:txBody>
          <a:bodyPr/>
          <a:lstStyle/>
          <a:p>
            <a:fld id="{33F3C47D-7B28-49F4-A186-4AAE2BFB67EE}" type="slidenum">
              <a:rPr lang="en-IN" smtClean="0"/>
              <a:pPr/>
              <a:t>‹#›</a:t>
            </a:fld>
            <a:endParaRPr lang="en-IN" dirty="0"/>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DE9C766-D5A2-4578-8CCB-4AE4E7DB9E04}" type="datetimeFigureOut">
              <a:rPr lang="en-IN" smtClean="0"/>
              <a:pPr/>
              <a:t>02-02-2021</a:t>
            </a:fld>
            <a:endParaRPr lang="en-IN"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dirty="0"/>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3F3C47D-7B28-49F4-A186-4AAE2BFB67EE}" type="slidenum">
              <a:rPr lang="en-IN" smtClean="0"/>
              <a:pPr/>
              <a:t>‹#›</a:t>
            </a:fld>
            <a:endParaRPr lang="en-IN" dirty="0"/>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685800" y="1981200"/>
            <a:ext cx="971896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39725" eaLnBrk="0" hangingPunct="0">
              <a:spcBef>
                <a:spcPct val="20000"/>
              </a:spcBef>
              <a:buClr>
                <a:srgbClr val="0BD0D9"/>
              </a:buClr>
              <a:buSzPct val="9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600">
                <a:solidFill>
                  <a:schemeClr val="tx1"/>
                </a:solidFill>
                <a:latin typeface="Constantia" pitchFamily="18" charset="0"/>
              </a:defRPr>
            </a:lvl1pPr>
            <a:lvl2pPr marL="639763" indent="-246063" eaLnBrk="0" hangingPunct="0">
              <a:spcBef>
                <a:spcPct val="20000"/>
              </a:spcBef>
              <a:buClr>
                <a:schemeClr val="accent1"/>
              </a:buClr>
              <a:buSzPct val="8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tx1"/>
                </a:solidFill>
                <a:latin typeface="Constantia" pitchFamily="18" charset="0"/>
              </a:defRPr>
            </a:lvl2pPr>
            <a:lvl3pPr marL="914400" indent="-246063" eaLnBrk="0" hangingPunct="0">
              <a:spcBef>
                <a:spcPct val="20000"/>
              </a:spcBef>
              <a:buClr>
                <a:schemeClr val="accent2"/>
              </a:buClr>
              <a:buSzPct val="70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100">
                <a:solidFill>
                  <a:schemeClr val="tx1"/>
                </a:solidFill>
                <a:latin typeface="Constantia" pitchFamily="18" charset="0"/>
              </a:defRPr>
            </a:lvl3pPr>
            <a:lvl4pPr marL="1187450" indent="-209550" eaLnBrk="0" hangingPunct="0">
              <a:spcBef>
                <a:spcPct val="20000"/>
              </a:spcBef>
              <a:buClr>
                <a:srgbClr val="0BD0D9"/>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4pPr>
            <a:lvl5pPr marL="1462088" indent="-209550" eaLnBrk="0" hangingPunct="0">
              <a:spcBef>
                <a:spcPct val="20000"/>
              </a:spcBef>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5pPr>
            <a:lvl6pPr marL="19192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6pPr>
            <a:lvl7pPr marL="23764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7pPr>
            <a:lvl8pPr marL="28336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8pPr>
            <a:lvl9pPr marL="3290888" indent="-209550" defTabSz="449263" eaLnBrk="0" fontAlgn="base" hangingPunct="0">
              <a:spcBef>
                <a:spcPct val="20000"/>
              </a:spcBef>
              <a:spcAft>
                <a:spcPct val="0"/>
              </a:spcAft>
              <a:buClr>
                <a:srgbClr val="10CF9B"/>
              </a:buClr>
              <a:buSzPct val="65000"/>
              <a:buFont typeface="Wingdings 2" pitchFamily="18" charset="2"/>
              <a:buChar char=""/>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000">
                <a:solidFill>
                  <a:schemeClr val="tx1"/>
                </a:solidFill>
                <a:latin typeface="Constantia" pitchFamily="18" charset="0"/>
              </a:defRPr>
            </a:lvl9pPr>
          </a:lstStyle>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a:p>
            <a:pPr eaLnBrk="1" hangingPunct="1">
              <a:lnSpc>
                <a:spcPct val="90000"/>
              </a:lnSpc>
              <a:spcBef>
                <a:spcPts val="800"/>
              </a:spcBef>
              <a:buClrTx/>
              <a:buSzPct val="100000"/>
              <a:buFontTx/>
              <a:buNone/>
            </a:pPr>
            <a:endParaRPr lang="en-US" altLang="en-US" sz="3200" dirty="0">
              <a:solidFill>
                <a:srgbClr val="000000"/>
              </a:solidFill>
              <a:latin typeface="Times New Roman" pitchFamily="16" charset="0"/>
            </a:endParaRPr>
          </a:p>
        </p:txBody>
      </p:sp>
      <p:sp>
        <p:nvSpPr>
          <p:cNvPr id="7" name="Rectangle 2"/>
          <p:cNvSpPr txBox="1">
            <a:spLocks noChangeArrowheads="1"/>
          </p:cNvSpPr>
          <p:nvPr/>
        </p:nvSpPr>
        <p:spPr>
          <a:xfrm>
            <a:off x="1143001" y="254000"/>
            <a:ext cx="9538854" cy="1422400"/>
          </a:xfrm>
          <a:prstGeom prst="rect">
            <a:avLst/>
          </a:prstGeom>
        </p:spPr>
        <p:txBody>
          <a:bodyPr vert="horz" lIns="0" tIns="4572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defTabSz="914400"/>
            <a:r>
              <a:rPr lang="en-GB" sz="4000" dirty="0">
                <a:latin typeface="Arial"/>
                <a:cs typeface="Arial"/>
              </a:rPr>
              <a:t>A Project</a:t>
            </a:r>
          </a:p>
          <a:p>
            <a:pPr algn="ctr" defTabSz="914400"/>
            <a:r>
              <a:rPr lang="en-GB" sz="4000" dirty="0">
                <a:latin typeface="Arial"/>
                <a:cs typeface="Arial"/>
              </a:rPr>
              <a:t> presentation on</a:t>
            </a:r>
          </a:p>
        </p:txBody>
      </p:sp>
      <p:sp>
        <p:nvSpPr>
          <p:cNvPr id="8" name="Rectangle 3"/>
          <p:cNvSpPr txBox="1">
            <a:spLocks noChangeArrowheads="1"/>
          </p:cNvSpPr>
          <p:nvPr/>
        </p:nvSpPr>
        <p:spPr>
          <a:xfrm>
            <a:off x="1433763" y="1979470"/>
            <a:ext cx="9538855" cy="4699879"/>
          </a:xfrm>
          <a:prstGeom prst="rect">
            <a:avLst/>
          </a:prstGeom>
        </p:spPr>
        <p:txBody>
          <a:bodyPr vert="horz" lIns="91440" tIns="45720" rIns="91440" bIns="45720" anchor="t">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ctr" defTabSz="914400"/>
            <a:r>
              <a:rPr lang="en-US" sz="4400" b="1" dirty="0">
                <a:solidFill>
                  <a:srgbClr val="376092"/>
                </a:solidFill>
                <a:latin typeface="Copperplate Gothic Light"/>
              </a:rPr>
              <a:t>Hotel management System</a:t>
            </a:r>
            <a:endParaRPr lang="en-GB" sz="4400" dirty="0">
              <a:latin typeface="Arial" charset="0"/>
              <a:cs typeface="Arial"/>
            </a:endParaRPr>
          </a:p>
          <a:p>
            <a:pPr marL="0" indent="0" algn="ctr" defTabSz="914400">
              <a:buNone/>
            </a:pPr>
            <a:r>
              <a:rPr lang="en-GB" sz="2000" dirty="0">
                <a:latin typeface="Arial" charset="0"/>
              </a:rPr>
              <a:t>                                                     </a:t>
            </a:r>
            <a:endParaRPr lang="en-GB" sz="1800" dirty="0">
              <a:latin typeface="Arial" charset="0"/>
            </a:endParaRPr>
          </a:p>
          <a:p>
            <a:pPr>
              <a:spcBef>
                <a:spcPct val="0"/>
              </a:spcBef>
              <a:buClrTx/>
              <a:buSzPct val="100000"/>
              <a:buNone/>
            </a:pPr>
            <a:r>
              <a:rPr lang="en-GB" sz="1800" dirty="0">
                <a:latin typeface="Arial" charset="0"/>
              </a:rPr>
              <a:t>	</a:t>
            </a:r>
            <a:endParaRPr lang="en-IN" altLang="en-US" sz="1700" dirty="0">
              <a:solidFill>
                <a:srgbClr val="000000"/>
              </a:solidFill>
              <a:latin typeface="Times New Roman" pitchFamily="16" charset="0"/>
            </a:endParaRPr>
          </a:p>
          <a:p>
            <a:pPr>
              <a:spcBef>
                <a:spcPct val="0"/>
              </a:spcBef>
              <a:buClrTx/>
              <a:buSzPct val="100000"/>
              <a:buNone/>
            </a:pPr>
            <a:r>
              <a:rPr lang="en-IN" altLang="en-US" sz="2200" b="1" dirty="0">
                <a:solidFill>
                  <a:srgbClr val="000000"/>
                </a:solidFill>
                <a:latin typeface="Times New Roman"/>
                <a:cs typeface="Times New Roman"/>
              </a:rPr>
              <a:t>      </a:t>
            </a:r>
          </a:p>
          <a:p>
            <a:pPr>
              <a:spcBef>
                <a:spcPct val="0"/>
              </a:spcBef>
              <a:buClrTx/>
              <a:buNone/>
            </a:pPr>
            <a:endParaRPr lang="en-IN" altLang="en-US" sz="2200" b="1" dirty="0">
              <a:solidFill>
                <a:schemeClr val="accent1">
                  <a:lumMod val="50000"/>
                </a:schemeClr>
              </a:solidFill>
              <a:latin typeface="Times New Roman"/>
              <a:cs typeface="Times New Roman"/>
            </a:endParaRPr>
          </a:p>
          <a:p>
            <a:pPr>
              <a:spcBef>
                <a:spcPct val="0"/>
              </a:spcBef>
              <a:buClrTx/>
              <a:buNone/>
            </a:pPr>
            <a:r>
              <a:rPr lang="en-IN" altLang="en-US" sz="2200" b="1" dirty="0" smtClean="0">
                <a:solidFill>
                  <a:schemeClr val="accent1">
                    <a:lumMod val="50000"/>
                  </a:schemeClr>
                </a:solidFill>
                <a:latin typeface="Times New Roman"/>
                <a:cs typeface="Times New Roman"/>
              </a:rPr>
              <a:t>									Presented </a:t>
            </a:r>
            <a:r>
              <a:rPr lang="en-IN" altLang="en-US" sz="2200" b="1" dirty="0">
                <a:solidFill>
                  <a:schemeClr val="accent1">
                    <a:lumMod val="50000"/>
                  </a:schemeClr>
                </a:solidFill>
                <a:latin typeface="Times New Roman"/>
                <a:cs typeface="Times New Roman"/>
              </a:rPr>
              <a:t>by</a:t>
            </a:r>
            <a:r>
              <a:rPr lang="en-IN" altLang="en-US" b="1" dirty="0">
                <a:solidFill>
                  <a:schemeClr val="accent1">
                    <a:lumMod val="50000"/>
                  </a:schemeClr>
                </a:solidFill>
                <a:latin typeface="Times New Roman"/>
                <a:cs typeface="Times New Roman"/>
              </a:rPr>
              <a:t>:</a:t>
            </a:r>
            <a:endParaRPr lang="en-IN" dirty="0">
              <a:solidFill>
                <a:schemeClr val="accent1">
                  <a:lumMod val="50000"/>
                </a:schemeClr>
              </a:solidFill>
              <a:latin typeface="Times New Roman"/>
              <a:cs typeface="Times New Roman"/>
            </a:endParaRPr>
          </a:p>
          <a:p>
            <a:pPr>
              <a:spcBef>
                <a:spcPct val="0"/>
              </a:spcBef>
              <a:buClrTx/>
              <a:buSzPct val="100000"/>
              <a:buNone/>
            </a:pPr>
            <a:endParaRPr lang="en-IN" altLang="en-US" b="1" dirty="0">
              <a:solidFill>
                <a:srgbClr val="000000"/>
              </a:solidFill>
              <a:latin typeface="Times New Roman" pitchFamily="16" charset="0"/>
            </a:endParaRPr>
          </a:p>
          <a:p>
            <a:pPr>
              <a:spcBef>
                <a:spcPct val="0"/>
              </a:spcBef>
              <a:buClrTx/>
              <a:buSzPct val="100000"/>
              <a:buNone/>
            </a:pPr>
            <a:r>
              <a:rPr lang="en-IN" altLang="en-US" sz="1800" b="1" dirty="0">
                <a:solidFill>
                  <a:srgbClr val="000000"/>
                </a:solidFill>
                <a:latin typeface="Times New Roman"/>
                <a:cs typeface="Times New Roman"/>
              </a:rPr>
              <a:t>            </a:t>
            </a:r>
            <a:r>
              <a:rPr lang="en-IN" altLang="en-US" sz="1800" b="1" dirty="0" smtClean="0">
                <a:solidFill>
                  <a:srgbClr val="000000"/>
                </a:solidFill>
                <a:latin typeface="Times New Roman"/>
                <a:cs typeface="Times New Roman"/>
              </a:rPr>
              <a:t>						</a:t>
            </a:r>
            <a:r>
              <a:rPr lang="en-IN" altLang="en-US" sz="1800" b="1" dirty="0">
                <a:solidFill>
                  <a:srgbClr val="000000"/>
                </a:solidFill>
                <a:latin typeface="Times New Roman"/>
                <a:cs typeface="Times New Roman"/>
              </a:rPr>
              <a:t>     </a:t>
            </a:r>
            <a:r>
              <a:rPr lang="en-IN" sz="1800" b="1" dirty="0">
                <a:solidFill>
                  <a:schemeClr val="accent1">
                    <a:lumMod val="50000"/>
                  </a:schemeClr>
                </a:solidFill>
                <a:latin typeface="Times New Roman"/>
                <a:cs typeface="Times New Roman"/>
              </a:rPr>
              <a:t>APURVA CHIMOTE(1120)</a:t>
            </a:r>
            <a:r>
              <a:rPr lang="en-IN" altLang="en-US" sz="2000" b="1" dirty="0">
                <a:solidFill>
                  <a:schemeClr val="accent1">
                    <a:lumMod val="50000"/>
                  </a:schemeClr>
                </a:solidFill>
                <a:latin typeface="Times New Roman"/>
                <a:cs typeface="Times New Roman"/>
              </a:rPr>
              <a:t> </a:t>
            </a:r>
            <a:endParaRPr lang="en-IN" altLang="en-US" sz="2000" b="1" dirty="0">
              <a:solidFill>
                <a:schemeClr val="accent1">
                  <a:lumMod val="50000"/>
                </a:schemeClr>
              </a:solidFill>
              <a:latin typeface="Times New Roman" pitchFamily="16" charset="0"/>
              <a:cs typeface="Times New Roman"/>
            </a:endParaRPr>
          </a:p>
          <a:p>
            <a:pPr>
              <a:spcBef>
                <a:spcPct val="0"/>
              </a:spcBef>
              <a:buClrTx/>
              <a:buSzPct val="100000"/>
              <a:buNone/>
            </a:pPr>
            <a:r>
              <a:rPr lang="en-IN" altLang="en-US" sz="2000" b="1" dirty="0">
                <a:solidFill>
                  <a:schemeClr val="accent1">
                    <a:lumMod val="50000"/>
                  </a:schemeClr>
                </a:solidFill>
                <a:latin typeface="Times New Roman"/>
                <a:cs typeface="Times New Roman"/>
              </a:rPr>
              <a:t>               </a:t>
            </a:r>
            <a:r>
              <a:rPr lang="en-IN" altLang="en-US" sz="2000" b="1" dirty="0" smtClean="0">
                <a:solidFill>
                  <a:schemeClr val="accent1">
                    <a:lumMod val="50000"/>
                  </a:schemeClr>
                </a:solidFill>
                <a:latin typeface="Times New Roman"/>
                <a:cs typeface="Times New Roman"/>
              </a:rPr>
              <a:t>						    </a:t>
            </a:r>
            <a:r>
              <a:rPr lang="en-IN" altLang="en-US" sz="2000" b="1" dirty="0">
                <a:solidFill>
                  <a:schemeClr val="accent1">
                    <a:lumMod val="50000"/>
                  </a:schemeClr>
                </a:solidFill>
                <a:latin typeface="Times New Roman"/>
                <a:cs typeface="Times New Roman"/>
              </a:rPr>
              <a:t>ANKITA DHAVALE(1119)</a:t>
            </a:r>
          </a:p>
          <a:p>
            <a:pPr>
              <a:spcBef>
                <a:spcPct val="0"/>
              </a:spcBef>
              <a:buClrTx/>
              <a:buSzPct val="100000"/>
              <a:buNone/>
            </a:pPr>
            <a:endParaRPr lang="en-IN" altLang="en-US" sz="2100" b="1" dirty="0">
              <a:solidFill>
                <a:schemeClr val="accent1">
                  <a:lumMod val="50000"/>
                </a:schemeClr>
              </a:solidFill>
              <a:latin typeface="Times New Roman" pitchFamily="16" charset="0"/>
            </a:endParaRPr>
          </a:p>
          <a:p>
            <a:pPr>
              <a:spcBef>
                <a:spcPct val="0"/>
              </a:spcBef>
              <a:buClrTx/>
              <a:buSzPct val="100000"/>
              <a:buNone/>
            </a:pPr>
            <a:endParaRPr lang="en-IN" altLang="en-US" sz="1800" dirty="0">
              <a:solidFill>
                <a:srgbClr val="C00000"/>
              </a:solidFill>
              <a:latin typeface="Times New Roman" pitchFamily="16" charset="0"/>
            </a:endParaRPr>
          </a:p>
          <a:p>
            <a:pPr>
              <a:spcBef>
                <a:spcPct val="0"/>
              </a:spcBef>
              <a:buClrTx/>
              <a:buSzPct val="100000"/>
              <a:buNone/>
            </a:pPr>
            <a:endParaRPr lang="en-IN" altLang="en-US" sz="1800" dirty="0">
              <a:solidFill>
                <a:srgbClr val="000000"/>
              </a:solidFill>
              <a:latin typeface="Times New Roman" pitchFamily="16" charset="0"/>
            </a:endParaRPr>
          </a:p>
          <a:p>
            <a:pPr>
              <a:spcBef>
                <a:spcPct val="0"/>
              </a:spcBef>
              <a:buClrTx/>
              <a:buSzPct val="100000"/>
              <a:buNone/>
            </a:pPr>
            <a:r>
              <a:rPr lang="en-IN" altLang="en-US" sz="1800" dirty="0">
                <a:solidFill>
                  <a:srgbClr val="000000"/>
                </a:solidFill>
                <a:latin typeface="Times New Roman" pitchFamily="16" charset="0"/>
              </a:rPr>
              <a:t>	</a:t>
            </a:r>
            <a:r>
              <a:rPr lang="en-IN" altLang="en-US" sz="1900" dirty="0">
                <a:solidFill>
                  <a:srgbClr val="000000"/>
                </a:solidFill>
                <a:latin typeface="Times New Roman" pitchFamily="16" charset="0"/>
              </a:rPr>
              <a:t>         </a:t>
            </a:r>
          </a:p>
          <a:p>
            <a:pPr marL="0" indent="0">
              <a:spcBef>
                <a:spcPct val="0"/>
              </a:spcBef>
              <a:buClrTx/>
              <a:buSzPct val="100000"/>
              <a:buNone/>
            </a:pPr>
            <a:endParaRPr lang="en-IN" altLang="en-US" sz="1900" dirty="0">
              <a:solidFill>
                <a:srgbClr val="000000"/>
              </a:solidFill>
              <a:latin typeface="Times New Roman" pitchFamily="16" charset="0"/>
            </a:endParaRPr>
          </a:p>
          <a:p>
            <a:pPr marL="0" indent="0">
              <a:buNone/>
            </a:pPr>
            <a:endParaRPr lang="en-US" sz="2000" dirty="0"/>
          </a:p>
          <a:p>
            <a:pPr marL="0" indent="0">
              <a:buNone/>
            </a:pPr>
            <a:r>
              <a:rPr lang="en-US" sz="2000" b="1" dirty="0" err="1" smtClean="0"/>
              <a:t>Mr.Prashant</a:t>
            </a:r>
            <a:r>
              <a:rPr lang="en-US" sz="2000" b="1" dirty="0" smtClean="0"/>
              <a:t> </a:t>
            </a:r>
            <a:r>
              <a:rPr lang="en-US" sz="2000" b="1" noProof="1"/>
              <a:t>Karhale</a:t>
            </a:r>
            <a:r>
              <a:rPr lang="en-US" sz="2000" b="1" dirty="0"/>
              <a:t>                                                                                                                             </a:t>
            </a:r>
            <a:r>
              <a:rPr lang="en-US" sz="1600" b="1" dirty="0"/>
              <a:t> </a:t>
            </a:r>
            <a:r>
              <a:rPr lang="en-US" sz="2000" b="1" dirty="0"/>
              <a:t>Mr.Kashinath Patil</a:t>
            </a:r>
            <a:endParaRPr lang="en-US" sz="2000" dirty="0"/>
          </a:p>
          <a:p>
            <a:pPr marL="0" indent="0">
              <a:buNone/>
            </a:pPr>
            <a:r>
              <a:rPr lang="en-US" sz="2000" b="1" dirty="0"/>
              <a:t>Centre Coordinator                                                                                                                                Project Guide </a:t>
            </a:r>
            <a:endParaRPr lang="en-IN" altLang="en-US" sz="1900" dirty="0">
              <a:solidFill>
                <a:srgbClr val="000000"/>
              </a:solidFill>
              <a:latin typeface="Times New Roman" pitchFamily="16" charset="0"/>
              <a:cs typeface="Times New Roman"/>
            </a:endParaRPr>
          </a:p>
          <a:p>
            <a:pPr lvl="8" algn="ctr" defTabSz="914400"/>
            <a:r>
              <a:rPr lang="en-GB" sz="600" dirty="0">
                <a:latin typeface="Arial" charset="0"/>
              </a:rPr>
              <a:t>		 		</a:t>
            </a:r>
            <a:endParaRPr lang="zh-CN" altLang="en-US" dirty="0"/>
          </a:p>
          <a:p>
            <a:pPr algn="ctr" defTabSz="914400"/>
            <a:endParaRPr lang="en-GB" sz="1800" dirty="0">
              <a:latin typeface="Arial" charset="0"/>
            </a:endParaRPr>
          </a:p>
          <a:p>
            <a:pPr algn="ctr" defTabSz="914400"/>
            <a:endParaRPr lang="en-GB" sz="1800" b="1" dirty="0">
              <a:latin typeface="Arial" charset="0"/>
            </a:endParaRPr>
          </a:p>
          <a:p>
            <a:pPr algn="ctr" defTabSz="914400"/>
            <a:endParaRPr lang="en-GB" sz="1800" dirty="0">
              <a:solidFill>
                <a:srgbClr val="C00000"/>
              </a:solidFill>
              <a:latin typeface="Arial" charset="0"/>
            </a:endParaRPr>
          </a:p>
          <a:p>
            <a:pPr algn="ctr" defTabSz="914400"/>
            <a:r>
              <a:rPr lang="en-GB" sz="1800" dirty="0">
                <a:solidFill>
                  <a:srgbClr val="C00000"/>
                </a:solidFill>
                <a:latin typeface="Arial" charset="0"/>
              </a:rPr>
              <a:t>Institute for Advanced Computing &amp; Software Development (IACSD)	</a:t>
            </a:r>
            <a:endParaRPr lang="zh-CN" altLang="en-US" dirty="0">
              <a:solidFill>
                <a:srgbClr val="C00000"/>
              </a:solidFill>
            </a:endParaRPr>
          </a:p>
        </p:txBody>
      </p:sp>
      <p:pic>
        <p:nvPicPr>
          <p:cNvPr id="5" name="Picture 4"/>
          <p:cNvPicPr/>
          <p:nvPr/>
        </p:nvPicPr>
        <p:blipFill>
          <a:blip r:embed="rId2"/>
          <a:stretch>
            <a:fillRect/>
          </a:stretch>
        </p:blipFill>
        <p:spPr>
          <a:xfrm>
            <a:off x="1105468" y="781367"/>
            <a:ext cx="656590" cy="977265"/>
          </a:xfrm>
          <a:prstGeom prst="rect">
            <a:avLst/>
          </a:prstGeom>
        </p:spPr>
      </p:pic>
    </p:spTree>
    <p:extLst>
      <p:ext uri="{BB962C8B-B14F-4D97-AF65-F5344CB8AC3E}">
        <p14:creationId xmlns:p14="http://schemas.microsoft.com/office/powerpoint/2010/main" val="2640742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866" y="618578"/>
            <a:ext cx="10972800" cy="833767"/>
          </a:xfrm>
        </p:spPr>
        <p:txBody>
          <a:bodyPr/>
          <a:lstStyle/>
          <a:p>
            <a:pPr algn="ctr"/>
            <a:r>
              <a:rPr lang="en-US" b="1" dirty="0">
                <a:solidFill>
                  <a:schemeClr val="tx1"/>
                </a:solidFill>
              </a:rPr>
              <a:t>Screenshots</a:t>
            </a:r>
          </a:p>
        </p:txBody>
      </p:sp>
      <p:sp>
        <p:nvSpPr>
          <p:cNvPr id="3" name="Content Placeholder 2"/>
          <p:cNvSpPr>
            <a:spLocks noGrp="1"/>
          </p:cNvSpPr>
          <p:nvPr>
            <p:ph idx="1"/>
          </p:nvPr>
        </p:nvSpPr>
        <p:spPr>
          <a:xfrm>
            <a:off x="609600" y="1574800"/>
            <a:ext cx="10972800" cy="4749800"/>
          </a:xfrm>
        </p:spPr>
        <p:txBody>
          <a:bodyPr/>
          <a:lstStyle/>
          <a:p>
            <a:pPr marL="0" indent="0">
              <a:buNone/>
            </a:pPr>
            <a:r>
              <a:rPr lang="en-US" dirty="0" smtClean="0"/>
              <a:t>                    </a:t>
            </a:r>
            <a:endParaRPr lang="en-US" dirty="0"/>
          </a:p>
        </p:txBody>
      </p:sp>
      <p:pic>
        <p:nvPicPr>
          <p:cNvPr id="8" name="Picture 7"/>
          <p:cNvPicPr/>
          <p:nvPr/>
        </p:nvPicPr>
        <p:blipFill>
          <a:blip r:embed="rId2"/>
          <a:stretch>
            <a:fillRect/>
          </a:stretch>
        </p:blipFill>
        <p:spPr>
          <a:xfrm>
            <a:off x="3053927" y="1821074"/>
            <a:ext cx="5328073" cy="3114993"/>
          </a:xfrm>
          <a:prstGeom prst="rect">
            <a:avLst/>
          </a:prstGeom>
        </p:spPr>
      </p:pic>
    </p:spTree>
    <p:extLst>
      <p:ext uri="{BB962C8B-B14F-4D97-AF65-F5344CB8AC3E}">
        <p14:creationId xmlns:p14="http://schemas.microsoft.com/office/powerpoint/2010/main" val="385281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3" y="343870"/>
            <a:ext cx="10972800" cy="1013875"/>
          </a:xfrm>
        </p:spPr>
        <p:txBody>
          <a:bodyPr/>
          <a:lstStyle/>
          <a:p>
            <a:pPr algn="ctr"/>
            <a:r>
              <a:rPr lang="en-US" b="1" dirty="0" smtClean="0">
                <a:solidFill>
                  <a:schemeClr val="tx1"/>
                </a:solidFill>
              </a:rPr>
              <a:t>Login/Registration </a:t>
            </a:r>
            <a:endParaRPr lang="en-US" dirty="0"/>
          </a:p>
        </p:txBody>
      </p:sp>
      <p:pic>
        <p:nvPicPr>
          <p:cNvPr id="5" name="Content Placeholder 4"/>
          <p:cNvPicPr>
            <a:picLocks noGrp="1"/>
          </p:cNvPicPr>
          <p:nvPr>
            <p:ph idx="1"/>
          </p:nvPr>
        </p:nvPicPr>
        <p:blipFill>
          <a:blip r:embed="rId2"/>
          <a:stretch>
            <a:fillRect/>
          </a:stretch>
        </p:blipFill>
        <p:spPr>
          <a:xfrm>
            <a:off x="651163" y="1989667"/>
            <a:ext cx="5173904" cy="3725333"/>
          </a:xfrm>
          <a:prstGeom prst="rect">
            <a:avLst/>
          </a:prstGeom>
        </p:spPr>
      </p:pic>
      <p:pic>
        <p:nvPicPr>
          <p:cNvPr id="4" name="Picture 3"/>
          <p:cNvPicPr>
            <a:picLocks noChangeAspect="1"/>
          </p:cNvPicPr>
          <p:nvPr/>
        </p:nvPicPr>
        <p:blipFill>
          <a:blip r:embed="rId3"/>
          <a:stretch>
            <a:fillRect/>
          </a:stretch>
        </p:blipFill>
        <p:spPr>
          <a:xfrm>
            <a:off x="6011333" y="1989667"/>
            <a:ext cx="5054600" cy="3725333"/>
          </a:xfrm>
          <a:prstGeom prst="rect">
            <a:avLst/>
          </a:prstGeom>
        </p:spPr>
      </p:pic>
    </p:spTree>
    <p:extLst>
      <p:ext uri="{BB962C8B-B14F-4D97-AF65-F5344CB8AC3E}">
        <p14:creationId xmlns:p14="http://schemas.microsoft.com/office/powerpoint/2010/main" val="110839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09600" y="704088"/>
            <a:ext cx="10972800" cy="833767"/>
          </a:xfrm>
        </p:spPr>
        <p:txBody>
          <a:bodyPr>
            <a:normAutofit/>
          </a:bodyPr>
          <a:lstStyle/>
          <a:p>
            <a:pPr algn="ctr"/>
            <a:r>
              <a:rPr lang="en-US" sz="4800" b="1" dirty="0">
                <a:solidFill>
                  <a:schemeClr val="tx1"/>
                </a:solidFill>
              </a:rPr>
              <a:t>Admin Panel</a:t>
            </a:r>
          </a:p>
        </p:txBody>
      </p:sp>
      <p:pic>
        <p:nvPicPr>
          <p:cNvPr id="4" name="Picture 3"/>
          <p:cNvPicPr/>
          <p:nvPr/>
        </p:nvPicPr>
        <p:blipFill>
          <a:blip r:embed="rId2"/>
          <a:stretch>
            <a:fillRect/>
          </a:stretch>
        </p:blipFill>
        <p:spPr>
          <a:xfrm>
            <a:off x="746759" y="1837796"/>
            <a:ext cx="5035974" cy="3496204"/>
          </a:xfrm>
          <a:prstGeom prst="rect">
            <a:avLst/>
          </a:prstGeom>
        </p:spPr>
      </p:pic>
      <p:pic>
        <p:nvPicPr>
          <p:cNvPr id="6" name="Picture 5"/>
          <p:cNvPicPr/>
          <p:nvPr/>
        </p:nvPicPr>
        <p:blipFill>
          <a:blip r:embed="rId3"/>
          <a:stretch>
            <a:fillRect/>
          </a:stretch>
        </p:blipFill>
        <p:spPr>
          <a:xfrm>
            <a:off x="5960533" y="1837796"/>
            <a:ext cx="5223934" cy="3682471"/>
          </a:xfrm>
          <a:prstGeom prst="rect">
            <a:avLst/>
          </a:prstGeom>
        </p:spPr>
      </p:pic>
    </p:spTree>
    <p:extLst>
      <p:ext uri="{BB962C8B-B14F-4D97-AF65-F5344CB8AC3E}">
        <p14:creationId xmlns:p14="http://schemas.microsoft.com/office/powerpoint/2010/main" val="335917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09600" y="498764"/>
            <a:ext cx="10972800" cy="914401"/>
          </a:xfrm>
        </p:spPr>
        <p:txBody>
          <a:bodyPr>
            <a:normAutofit/>
          </a:bodyPr>
          <a:lstStyle/>
          <a:p>
            <a:pPr algn="ctr"/>
            <a:r>
              <a:rPr lang="en-US" b="1" dirty="0">
                <a:solidFill>
                  <a:schemeClr val="tx1"/>
                </a:solidFill>
              </a:rPr>
              <a:t>Customer View</a:t>
            </a:r>
          </a:p>
        </p:txBody>
      </p:sp>
      <p:pic>
        <p:nvPicPr>
          <p:cNvPr id="4" name="Picture 3"/>
          <p:cNvPicPr/>
          <p:nvPr/>
        </p:nvPicPr>
        <p:blipFill>
          <a:blip r:embed="rId2"/>
          <a:stretch>
            <a:fillRect/>
          </a:stretch>
        </p:blipFill>
        <p:spPr>
          <a:xfrm>
            <a:off x="6333068" y="1651000"/>
            <a:ext cx="4766732" cy="3310467"/>
          </a:xfrm>
          <a:prstGeom prst="rect">
            <a:avLst/>
          </a:prstGeom>
        </p:spPr>
      </p:pic>
      <p:pic>
        <p:nvPicPr>
          <p:cNvPr id="2" name="Picture 1"/>
          <p:cNvPicPr>
            <a:picLocks noChangeAspect="1"/>
          </p:cNvPicPr>
          <p:nvPr/>
        </p:nvPicPr>
        <p:blipFill>
          <a:blip r:embed="rId3"/>
          <a:stretch>
            <a:fillRect/>
          </a:stretch>
        </p:blipFill>
        <p:spPr>
          <a:xfrm>
            <a:off x="609600" y="1651000"/>
            <a:ext cx="5376333" cy="3412068"/>
          </a:xfrm>
          <a:prstGeom prst="rect">
            <a:avLst/>
          </a:prstGeom>
        </p:spPr>
      </p:pic>
    </p:spTree>
    <p:extLst>
      <p:ext uri="{BB962C8B-B14F-4D97-AF65-F5344CB8AC3E}">
        <p14:creationId xmlns:p14="http://schemas.microsoft.com/office/powerpoint/2010/main" val="1376711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942109"/>
          </a:xfrm>
        </p:spPr>
        <p:txBody>
          <a:bodyPr>
            <a:normAutofit/>
          </a:bodyPr>
          <a:lstStyle/>
          <a:p>
            <a:pPr algn="ctr"/>
            <a:r>
              <a:rPr lang="en-US" b="1" dirty="0" smtClean="0">
                <a:solidFill>
                  <a:schemeClr val="tx1"/>
                </a:solidFill>
                <a:latin typeface="Arial" panose="020B0604020202020204" pitchFamily="34" charset="0"/>
                <a:cs typeface="Arial" panose="020B0604020202020204" pitchFamily="34" charset="0"/>
              </a:rPr>
              <a:t>Booking</a:t>
            </a:r>
            <a:endParaRPr lang="en-US" b="1" dirty="0">
              <a:solidFill>
                <a:schemeClr val="tx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74133" y="1778000"/>
            <a:ext cx="5164668" cy="3600642"/>
          </a:xfrm>
          <a:prstGeom prst="rect">
            <a:avLst/>
          </a:prstGeom>
        </p:spPr>
      </p:pic>
      <p:pic>
        <p:nvPicPr>
          <p:cNvPr id="6" name="Picture 5"/>
          <p:cNvPicPr/>
          <p:nvPr/>
        </p:nvPicPr>
        <p:blipFill>
          <a:blip r:embed="rId3"/>
          <a:stretch>
            <a:fillRect/>
          </a:stretch>
        </p:blipFill>
        <p:spPr>
          <a:xfrm>
            <a:off x="5923703" y="1778000"/>
            <a:ext cx="5362363" cy="3600642"/>
          </a:xfrm>
          <a:prstGeom prst="rect">
            <a:avLst/>
          </a:prstGeom>
        </p:spPr>
      </p:pic>
    </p:spTree>
    <p:extLst>
      <p:ext uri="{BB962C8B-B14F-4D97-AF65-F5344CB8AC3E}">
        <p14:creationId xmlns:p14="http://schemas.microsoft.com/office/powerpoint/2010/main" val="892588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68B9-4595-4240-AEC0-6C06CCA97906}"/>
              </a:ext>
            </a:extLst>
          </p:cNvPr>
          <p:cNvSpPr>
            <a:spLocks noGrp="1"/>
          </p:cNvSpPr>
          <p:nvPr>
            <p:ph type="title"/>
          </p:nvPr>
        </p:nvSpPr>
        <p:spPr>
          <a:xfrm>
            <a:off x="609600" y="666170"/>
            <a:ext cx="10972800" cy="1143000"/>
          </a:xfrm>
        </p:spPr>
        <p:txBody>
          <a:bodyPr vert="horz" lIns="0" tIns="45720" rIns="0" bIns="0" anchor="b">
            <a:normAutofit fontScale="90000"/>
          </a:bodyPr>
          <a:lstStyle/>
          <a:p>
            <a:pPr algn="ctr"/>
            <a:r>
              <a:rPr lang="en-IN" altLang="en-US" b="1" dirty="0">
                <a:solidFill>
                  <a:schemeClr val="tx1"/>
                </a:solidFill>
                <a:latin typeface="Arial"/>
                <a:cs typeface="Arial"/>
              </a:rPr>
              <a:t>Conclusion</a:t>
            </a:r>
            <a:r>
              <a:rPr lang="en-IN" altLang="en-US" dirty="0">
                <a:latin typeface="Arial" panose="020B0604020202020204" pitchFamily="34" charset="0"/>
                <a:cs typeface="Arial" panose="020B0604020202020204" pitchFamily="34" charset="0"/>
              </a:rPr>
              <a:t/>
            </a:r>
            <a:br>
              <a:rPr lang="en-IN" altLang="en-US" dirty="0">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7B3C13-5BD2-4AB7-B8D7-BC23366F6196}"/>
              </a:ext>
            </a:extLst>
          </p:cNvPr>
          <p:cNvSpPr>
            <a:spLocks noGrp="1"/>
          </p:cNvSpPr>
          <p:nvPr>
            <p:ph idx="1"/>
          </p:nvPr>
        </p:nvSpPr>
        <p:spPr>
          <a:xfrm>
            <a:off x="655903" y="1472082"/>
            <a:ext cx="10113818" cy="5000725"/>
          </a:xfrm>
        </p:spPr>
        <p:txBody>
          <a:bodyPr vert="horz" lIns="91440" tIns="45720" rIns="91440" bIns="45720" anchor="t">
            <a:noAutofit/>
          </a:bodyPr>
          <a:lstStyle/>
          <a:p>
            <a:pPr algn="just">
              <a:lnSpc>
                <a:spcPct val="150000"/>
              </a:lnSpc>
            </a:pPr>
            <a:r>
              <a:rPr lang="en-US" sz="2000" dirty="0">
                <a:ea typeface="+mn-lt"/>
                <a:cs typeface="+mn-lt"/>
              </a:rPr>
              <a:t>In hotel management system, We have developed a secure , user-friendly Hotel Management System. This system can take care of each member whether its admin or customer. This System will help them to properly manage their hotel and help in growth without creating and hassle. This system is completely secure since every user is provided with user id and Password so there is no chance of any unauthorized access, online Payment, Booking and cancellation make it easier to use . So, using this system will help in reducing the time and provide more facility for customer to like hotel and visit again and again.</a:t>
            </a:r>
          </a:p>
          <a:p>
            <a:pPr algn="just">
              <a:lnSpc>
                <a:spcPct val="150000"/>
              </a:lnSpc>
            </a:pPr>
            <a:endParaRPr lang="en-US" sz="24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655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35D2-30BF-4AFF-BDA3-77B6B04AD5B8}"/>
              </a:ext>
            </a:extLst>
          </p:cNvPr>
          <p:cNvSpPr>
            <a:spLocks noGrp="1"/>
          </p:cNvSpPr>
          <p:nvPr>
            <p:ph type="title"/>
          </p:nvPr>
        </p:nvSpPr>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References</a:t>
            </a:r>
            <a:r>
              <a:rPr lang="en-IN" altLang="en-US" dirty="0">
                <a:solidFill>
                  <a:schemeClr val="tx1"/>
                </a:solidFill>
                <a:latin typeface="Arial" panose="020B0604020202020204" pitchFamily="34" charset="0"/>
                <a:cs typeface="Arial" panose="020B0604020202020204" pitchFamily="34" charset="0"/>
              </a:rPr>
              <a:t/>
            </a:r>
            <a:br>
              <a:rPr lang="en-IN" alt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4AAC256-D5F3-4E3A-A939-F36B01155952}"/>
              </a:ext>
            </a:extLst>
          </p:cNvPr>
          <p:cNvSpPr>
            <a:spLocks noGrp="1"/>
          </p:cNvSpPr>
          <p:nvPr>
            <p:ph idx="1"/>
          </p:nvPr>
        </p:nvSpPr>
        <p:spPr>
          <a:xfrm>
            <a:off x="609600" y="1371600"/>
            <a:ext cx="10972800" cy="4953000"/>
          </a:xfrm>
        </p:spPr>
        <p:txBody>
          <a:bodyPr>
            <a:normAutofit/>
          </a:bodyPr>
          <a:lstStyle/>
          <a:p>
            <a:pPr algn="just">
              <a:lnSpc>
                <a:spcPct val="150000"/>
              </a:lnSpc>
              <a:buNone/>
            </a:pPr>
            <a:r>
              <a:rPr lang="en-US" altLang="en-US" sz="2000" dirty="0">
                <a:latin typeface="Times New Roman" panose="02020603050405020304" pitchFamily="18" charset="0"/>
                <a:cs typeface="Times New Roman" panose="02020603050405020304" pitchFamily="18" charset="0"/>
              </a:rPr>
              <a:t>[1]</a:t>
            </a:r>
            <a:r>
              <a:rPr lang="en-IN" altLang="en-US" sz="2000" dirty="0">
                <a:latin typeface="Times New Roman" panose="02020603050405020304" pitchFamily="18" charset="0"/>
                <a:cs typeface="Times New Roman" panose="02020603050405020304" pitchFamily="18" charset="0"/>
              </a:rPr>
              <a:t> Core Java And Advanced Java With Crud Operation Lectures Conducted by Madhura Mam.</a:t>
            </a:r>
            <a:endParaRPr lang="en-US" sz="1800" dirty="0"/>
          </a:p>
          <a:p>
            <a:pPr algn="just">
              <a:lnSpc>
                <a:spcPct val="150000"/>
              </a:lnSpc>
              <a:buNone/>
            </a:pPr>
            <a:r>
              <a:rPr lang="en-US" altLang="en-US" sz="2000" dirty="0">
                <a:latin typeface="Times New Roman" panose="02020603050405020304" pitchFamily="18" charset="0"/>
                <a:cs typeface="Times New Roman" panose="02020603050405020304" pitchFamily="18" charset="0"/>
              </a:rPr>
              <a:t>[2] </a:t>
            </a:r>
            <a:r>
              <a:rPr lang="en-US" sz="2000" dirty="0"/>
              <a:t>Java By Budo Timothy “Understanding Object- Oriented Programming with JAVA” . Pearson,1999</a:t>
            </a:r>
          </a:p>
          <a:p>
            <a:pPr algn="just">
              <a:lnSpc>
                <a:spcPct val="150000"/>
              </a:lnSpc>
              <a:buNone/>
            </a:pPr>
            <a:r>
              <a:rPr lang="en-US" altLang="en-US" sz="2000" dirty="0">
                <a:latin typeface="Times New Roman" panose="02020603050405020304" pitchFamily="18" charset="0"/>
                <a:cs typeface="Times New Roman" panose="02020603050405020304" pitchFamily="18" charset="0"/>
              </a:rPr>
              <a:t>[3] </a:t>
            </a:r>
            <a:r>
              <a:rPr lang="en-US" sz="2000" dirty="0"/>
              <a:t>Java By Balgurusamy E “ Programming with JAVA, A Primer” Tata Mcgraw Hill,2006.</a:t>
            </a:r>
          </a:p>
          <a:p>
            <a:pPr algn="just">
              <a:lnSpc>
                <a:spcPct val="150000"/>
              </a:lnSpc>
              <a:buNone/>
            </a:pPr>
            <a:r>
              <a:rPr lang="en-US" sz="2000" dirty="0"/>
              <a:t>[4] Angular Lectures</a:t>
            </a:r>
          </a:p>
          <a:p>
            <a:endParaRPr lang="en-IN" sz="2400" dirty="0"/>
          </a:p>
          <a:p>
            <a:endParaRPr lang="en-IN" sz="2400" dirty="0"/>
          </a:p>
        </p:txBody>
      </p:sp>
    </p:spTree>
    <p:extLst>
      <p:ext uri="{BB962C8B-B14F-4D97-AF65-F5344CB8AC3E}">
        <p14:creationId xmlns:p14="http://schemas.microsoft.com/office/powerpoint/2010/main" val="3578822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F4E9E-DA3B-4513-BBCB-2B3C899EF107}"/>
              </a:ext>
            </a:extLst>
          </p:cNvPr>
          <p:cNvSpPr>
            <a:spLocks noGrp="1"/>
          </p:cNvSpPr>
          <p:nvPr>
            <p:ph idx="1"/>
          </p:nvPr>
        </p:nvSpPr>
        <p:spPr/>
        <p:txBody>
          <a:bodyPr>
            <a:normAutofit/>
          </a:bodyPr>
          <a:lstStyle/>
          <a:p>
            <a:endParaRPr lang="en-IN" sz="3600" b="1" dirty="0"/>
          </a:p>
          <a:p>
            <a:pPr marL="0" indent="0">
              <a:buNone/>
            </a:pPr>
            <a:r>
              <a:rPr lang="en-IN" sz="3600" b="1" dirty="0"/>
              <a:t>                            </a:t>
            </a:r>
            <a:r>
              <a:rPr lang="en-IN" sz="6000" b="1" i="1" dirty="0"/>
              <a:t>Thank You!!!</a:t>
            </a:r>
          </a:p>
        </p:txBody>
      </p:sp>
    </p:spTree>
    <p:extLst>
      <p:ext uri="{BB962C8B-B14F-4D97-AF65-F5344CB8AC3E}">
        <p14:creationId xmlns:p14="http://schemas.microsoft.com/office/powerpoint/2010/main" val="272799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1645920" y="332656"/>
            <a:ext cx="7498080" cy="1143000"/>
          </a:xfrm>
        </p:spPr>
        <p:txBody>
          <a:bodyPr>
            <a:normAutofit fontScale="90000"/>
          </a:bodyPr>
          <a:lstStyle/>
          <a:p>
            <a:pPr eaLnBrk="1" hangingPunct="1"/>
            <a:r>
              <a:rPr lang="en-GB" b="1" dirty="0">
                <a:latin typeface="Arial" charset="0"/>
              </a:rPr>
              <a:t>Today’s discussion aims …</a:t>
            </a:r>
          </a:p>
        </p:txBody>
      </p:sp>
      <p:sp>
        <p:nvSpPr>
          <p:cNvPr id="5" name="Rectangle 3"/>
          <p:cNvSpPr>
            <a:spLocks noGrp="1" noChangeArrowheads="1"/>
          </p:cNvSpPr>
          <p:nvPr>
            <p:ph idx="1"/>
          </p:nvPr>
        </p:nvSpPr>
        <p:spPr>
          <a:xfrm>
            <a:off x="1989425" y="1828800"/>
            <a:ext cx="7958138" cy="4622937"/>
          </a:xfrm>
        </p:spPr>
        <p:txBody>
          <a:bodyPr>
            <a:normAutofit lnSpcReduction="10000"/>
          </a:bodyPr>
          <a:lstStyle/>
          <a:p>
            <a:r>
              <a:rPr lang="en-US" sz="2400" b="1" dirty="0"/>
              <a:t>—Introduction</a:t>
            </a:r>
          </a:p>
          <a:p>
            <a:r>
              <a:rPr lang="en-US" sz="2400" b="1" dirty="0"/>
              <a:t>—Motivation</a:t>
            </a:r>
          </a:p>
          <a:p>
            <a:r>
              <a:rPr lang="en-US" sz="2400" b="1" dirty="0"/>
              <a:t>—Objectives</a:t>
            </a:r>
          </a:p>
          <a:p>
            <a:r>
              <a:rPr lang="en-US" sz="2400" b="1" dirty="0" smtClean="0"/>
              <a:t>__</a:t>
            </a:r>
            <a:r>
              <a:rPr lang="en-US" sz="2400" b="1" dirty="0" smtClean="0"/>
              <a:t>Proposed System</a:t>
            </a:r>
            <a:endParaRPr lang="en-US" sz="2400" b="1" dirty="0"/>
          </a:p>
          <a:p>
            <a:r>
              <a:rPr lang="en-US" sz="2400" b="1" dirty="0"/>
              <a:t>—System  Architecture</a:t>
            </a:r>
          </a:p>
          <a:p>
            <a:r>
              <a:rPr lang="en-US" sz="2400" b="1" dirty="0"/>
              <a:t>—Description of system</a:t>
            </a:r>
          </a:p>
          <a:p>
            <a:r>
              <a:rPr lang="en-US" sz="2400" b="1" dirty="0"/>
              <a:t>—Applications</a:t>
            </a:r>
          </a:p>
          <a:p>
            <a:r>
              <a:rPr lang="en-US" sz="2400" b="1" dirty="0"/>
              <a:t>—Advantages  and Disadvantages</a:t>
            </a:r>
          </a:p>
          <a:p>
            <a:r>
              <a:rPr lang="en-US" sz="2400" b="1" dirty="0"/>
              <a:t>__Screenshots</a:t>
            </a:r>
          </a:p>
          <a:p>
            <a:r>
              <a:rPr lang="en-US" sz="2400" b="1" dirty="0"/>
              <a:t>—Conclusions</a:t>
            </a:r>
          </a:p>
          <a:p>
            <a:r>
              <a:rPr lang="en-US" sz="2400" b="1" dirty="0"/>
              <a:t>—References</a:t>
            </a:r>
          </a:p>
          <a:p>
            <a:endParaRPr lang="en-US" sz="2400" b="1" dirty="0"/>
          </a:p>
          <a:p>
            <a:endParaRPr lang="en-US" sz="2400" b="1" dirty="0"/>
          </a:p>
          <a:p>
            <a:endParaRPr lang="en-GB" sz="2400" b="1" dirty="0">
              <a:latin typeface="Arial" charset="0"/>
            </a:endParaRPr>
          </a:p>
        </p:txBody>
      </p:sp>
    </p:spTree>
    <p:extLst>
      <p:ext uri="{BB962C8B-B14F-4D97-AF65-F5344CB8AC3E}">
        <p14:creationId xmlns:p14="http://schemas.microsoft.com/office/powerpoint/2010/main" val="2726319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A91E-4404-45FD-BD69-1EBB63AFC29B}"/>
              </a:ext>
            </a:extLst>
          </p:cNvPr>
          <p:cNvSpPr>
            <a:spLocks noGrp="1"/>
          </p:cNvSpPr>
          <p:nvPr>
            <p:ph type="title"/>
          </p:nvPr>
        </p:nvSpPr>
        <p:spPr>
          <a:xfrm>
            <a:off x="838200" y="365131"/>
            <a:ext cx="10515600" cy="1117305"/>
          </a:xfrm>
        </p:spPr>
        <p:txBody>
          <a:bodyPr>
            <a:normAutofit/>
          </a:bodyPr>
          <a:lstStyle/>
          <a:p>
            <a:pPr algn="ctr"/>
            <a:r>
              <a:rPr lang="en-IN" altLang="en-US" b="1" dirty="0">
                <a:solidFill>
                  <a:schemeClr val="tx1"/>
                </a:solidFill>
                <a:latin typeface="Arial" panose="020B0604020202020204" pitchFamily="34" charset="0"/>
                <a:cs typeface="Arial" panose="020B0604020202020204" pitchFamily="34" charset="0"/>
              </a:rPr>
              <a:t>Introduction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9098857-C654-44F6-91B6-65AB1118BD76}"/>
              </a:ext>
            </a:extLst>
          </p:cNvPr>
          <p:cNvSpPr>
            <a:spLocks noGrp="1"/>
          </p:cNvSpPr>
          <p:nvPr>
            <p:ph idx="1"/>
          </p:nvPr>
        </p:nvSpPr>
        <p:spPr>
          <a:xfrm>
            <a:off x="1036767" y="1664456"/>
            <a:ext cx="9685867" cy="5157066"/>
          </a:xfrm>
        </p:spPr>
        <p:txBody>
          <a:bodyPr vert="horz" lIns="91440" tIns="45720" rIns="91440" bIns="45720" anchor="t">
            <a:noAutofit/>
          </a:bodyPr>
          <a:lstStyle/>
          <a:p>
            <a:pPr algn="just"/>
            <a:r>
              <a:rPr lang="en-US" sz="2000" dirty="0">
                <a:ea typeface="+mn-lt"/>
                <a:cs typeface="+mn-lt"/>
              </a:rPr>
              <a:t>Hotel Management System is a web-based hotel management software. The software features include booking management, booking calendar, check ins &amp; check outs management, payment and accounting document reports</a:t>
            </a:r>
            <a:r>
              <a:rPr lang="en-US" sz="1800" dirty="0">
                <a:ea typeface="+mn-lt"/>
                <a:cs typeface="+mn-lt"/>
              </a:rPr>
              <a:t>.</a:t>
            </a:r>
            <a:endParaRPr lang="en-US" dirty="0">
              <a:ea typeface="+mn-lt"/>
              <a:cs typeface="+mn-lt"/>
            </a:endParaRPr>
          </a:p>
          <a:p>
            <a:pPr algn="just"/>
            <a:endParaRPr lang="en-US" sz="1800" dirty="0">
              <a:latin typeface="Constantia"/>
              <a:ea typeface="+mn-lt"/>
              <a:cs typeface="+mn-lt"/>
            </a:endParaRPr>
          </a:p>
          <a:p>
            <a:pPr algn="just"/>
            <a:r>
              <a:rPr lang="en-US" sz="2000" dirty="0">
                <a:latin typeface="Constantia"/>
                <a:ea typeface="+mn-lt"/>
                <a:cs typeface="+mn-lt"/>
              </a:rPr>
              <a:t> Interactive GUI and the ability to manage various hotel bookings and rooms make this system very flexible and convenient. This application gives him the power and flexibility to manage the entire system from a single online system. Customer can view and book room online. Hotel Management project provides room booking, staff management.</a:t>
            </a:r>
            <a:endParaRPr lang="en-US" sz="2000">
              <a:latin typeface="Constantia"/>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a:p>
            <a:pPr algn="just"/>
            <a:endParaRPr lang="en-US" sz="1800" dirty="0">
              <a:latin typeface="Arial"/>
              <a:ea typeface="+mn-lt"/>
              <a:cs typeface="+mn-lt"/>
            </a:endParaRPr>
          </a:p>
        </p:txBody>
      </p:sp>
    </p:spTree>
    <p:extLst>
      <p:ext uri="{BB962C8B-B14F-4D97-AF65-F5344CB8AC3E}">
        <p14:creationId xmlns:p14="http://schemas.microsoft.com/office/powerpoint/2010/main" val="3095202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C1AD-7D35-4465-870D-0B07783029E8}"/>
              </a:ext>
            </a:extLst>
          </p:cNvPr>
          <p:cNvSpPr>
            <a:spLocks noGrp="1"/>
          </p:cNvSpPr>
          <p:nvPr>
            <p:ph type="title"/>
          </p:nvPr>
        </p:nvSpPr>
        <p:spPr>
          <a:xfrm>
            <a:off x="677335" y="374758"/>
            <a:ext cx="8596668" cy="959371"/>
          </a:xfrm>
        </p:spPr>
        <p:txBody>
          <a:bodyPr/>
          <a:lstStyle/>
          <a:p>
            <a:pPr algn="ctr"/>
            <a:r>
              <a:rPr lang="en-IN" altLang="en-US" b="1" dirty="0">
                <a:solidFill>
                  <a:schemeClr val="tx1"/>
                </a:solidFill>
                <a:latin typeface="Arial" panose="020B0604020202020204" pitchFamily="34" charset="0"/>
                <a:cs typeface="Arial" panose="020B0604020202020204" pitchFamily="34" charset="0"/>
              </a:rPr>
              <a:t>Motivation</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31854E3-E336-47B5-BB93-435EB1DE7B92}"/>
              </a:ext>
            </a:extLst>
          </p:cNvPr>
          <p:cNvSpPr>
            <a:spLocks noGrp="1"/>
          </p:cNvSpPr>
          <p:nvPr>
            <p:ph idx="1"/>
          </p:nvPr>
        </p:nvSpPr>
        <p:spPr>
          <a:xfrm>
            <a:off x="783247" y="1600940"/>
            <a:ext cx="10101503" cy="4715691"/>
          </a:xfrm>
        </p:spPr>
        <p:txBody>
          <a:bodyPr vert="horz" lIns="91440" tIns="45720" rIns="91440" bIns="45720" anchor="t">
            <a:noAutofit/>
          </a:bodyPr>
          <a:lstStyle/>
          <a:p>
            <a:pPr algn="just"/>
            <a:r>
              <a:rPr lang="en-US" sz="2000" dirty="0">
                <a:ea typeface="+mn-lt"/>
                <a:cs typeface="+mn-lt"/>
              </a:rPr>
              <a:t>This online hotel management solution is fully functional and flexible. </a:t>
            </a:r>
          </a:p>
          <a:p>
            <a:pPr algn="just"/>
            <a:r>
              <a:rPr lang="en-US" sz="2000" dirty="0">
                <a:ea typeface="+mn-lt"/>
                <a:cs typeface="+mn-lt"/>
              </a:rPr>
              <a:t>It is very easy to use. </a:t>
            </a:r>
          </a:p>
          <a:p>
            <a:pPr algn="just"/>
            <a:r>
              <a:rPr lang="en-US" sz="2000" dirty="0">
                <a:ea typeface="+mn-lt"/>
                <a:cs typeface="+mn-lt"/>
              </a:rPr>
              <a:t>This online hotel management system helps in back hotel administration by streamlining and standardizing the procedures. </a:t>
            </a:r>
          </a:p>
          <a:p>
            <a:pPr algn="just"/>
            <a:r>
              <a:rPr lang="en-US" sz="2000" dirty="0">
                <a:ea typeface="+mn-lt"/>
                <a:cs typeface="+mn-lt"/>
              </a:rPr>
              <a:t>It saves a lot of time, and manage budgets. </a:t>
            </a:r>
          </a:p>
          <a:p>
            <a:pPr algn="just"/>
            <a:r>
              <a:rPr lang="en-US" sz="2000" dirty="0">
                <a:ea typeface="+mn-lt"/>
                <a:cs typeface="+mn-lt"/>
              </a:rPr>
              <a:t>Eco-friendly: The monitoring of the hotel management and the overall business becomes </a:t>
            </a:r>
            <a:r>
              <a:rPr lang="en-US" sz="2000" dirty="0" smtClean="0">
                <a:ea typeface="+mn-lt"/>
                <a:cs typeface="+mn-lt"/>
              </a:rPr>
              <a:t>easy.</a:t>
            </a:r>
            <a:endParaRPr lang="en-US" sz="2000" dirty="0">
              <a:ea typeface="+mn-lt"/>
              <a:cs typeface="+mn-lt"/>
            </a:endParaRPr>
          </a:p>
          <a:p>
            <a:pPr algn="just"/>
            <a:r>
              <a:rPr lang="en-US" sz="2000" dirty="0">
                <a:ea typeface="+mn-lt"/>
                <a:cs typeface="+mn-lt"/>
              </a:rPr>
              <a:t>The application acts as an office that is open 24/7. </a:t>
            </a:r>
          </a:p>
          <a:p>
            <a:pPr algn="just"/>
            <a:r>
              <a:rPr lang="en-US" sz="2000" dirty="0">
                <a:ea typeface="+mn-lt"/>
                <a:cs typeface="+mn-lt"/>
              </a:rPr>
              <a:t>It increases the efficiency of the management at offering quality services to the customers. It provides custom features development and support with the application.</a:t>
            </a: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altLang="en-US" sz="2200" dirty="0">
              <a:latin typeface="Times New Roman" panose="02020603050405020304" pitchFamily="18" charset="0"/>
              <a:cs typeface="Times New Roman" panose="02020603050405020304" pitchFamily="18" charset="0"/>
            </a:endParaRPr>
          </a:p>
          <a:p>
            <a:pPr algn="just">
              <a:lnSpc>
                <a:spcPct val="150000"/>
              </a:lnSpc>
            </a:pPr>
            <a:endParaRPr lang="en-US" alt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37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B59AD-9DA2-4AF3-8ED5-78157E2E9C63}"/>
              </a:ext>
            </a:extLst>
          </p:cNvPr>
          <p:cNvSpPr>
            <a:spLocks noGrp="1"/>
          </p:cNvSpPr>
          <p:nvPr>
            <p:ph type="title"/>
          </p:nvPr>
        </p:nvSpPr>
        <p:spPr>
          <a:xfrm>
            <a:off x="540327" y="205325"/>
            <a:ext cx="10972800" cy="889185"/>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Objectives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8F12DAD-F0F7-4434-8ACC-07F328D1CBDF}"/>
              </a:ext>
            </a:extLst>
          </p:cNvPr>
          <p:cNvSpPr>
            <a:spLocks noGrp="1"/>
          </p:cNvSpPr>
          <p:nvPr>
            <p:ph idx="1"/>
          </p:nvPr>
        </p:nvSpPr>
        <p:spPr>
          <a:xfrm>
            <a:off x="790539" y="1475811"/>
            <a:ext cx="9810558" cy="5170908"/>
          </a:xfrm>
        </p:spPr>
        <p:txBody>
          <a:bodyPr vert="horz" lIns="91440" tIns="45720" rIns="91440" bIns="45720" anchor="t">
            <a:noAutofit/>
          </a:bodyPr>
          <a:lstStyle/>
          <a:p>
            <a:pPr algn="just">
              <a:lnSpc>
                <a:spcPct val="150000"/>
              </a:lnSpc>
            </a:pPr>
            <a:r>
              <a:rPr lang="en-US" sz="2000" dirty="0">
                <a:ea typeface="+mn-lt"/>
                <a:cs typeface="+mn-lt"/>
              </a:rPr>
              <a:t>The main perspective of this project is to provide </a:t>
            </a:r>
            <a:r>
              <a:rPr lang="en-US" sz="2000" dirty="0" err="1">
                <a:ea typeface="+mn-lt"/>
                <a:cs typeface="+mn-lt"/>
              </a:rPr>
              <a:t>a</a:t>
            </a:r>
            <a:r>
              <a:rPr lang="en-US" sz="2000" dirty="0">
                <a:ea typeface="+mn-lt"/>
                <a:cs typeface="+mn-lt"/>
              </a:rPr>
              <a:t> online platform for Booking of hotel’s room with secure payment option and easy done. </a:t>
            </a:r>
            <a:endParaRPr lang="en-US" altLang="en-US" sz="2000">
              <a:latin typeface="Constantia"/>
              <a:ea typeface="+mn-lt"/>
              <a:cs typeface="Times New Roman" panose="02020603050405020304" pitchFamily="18" charset="0"/>
            </a:endParaRPr>
          </a:p>
          <a:p>
            <a:pPr algn="just">
              <a:lnSpc>
                <a:spcPct val="150000"/>
              </a:lnSpc>
            </a:pPr>
            <a:r>
              <a:rPr lang="en-US" sz="2000" dirty="0">
                <a:ea typeface="+mn-lt"/>
                <a:cs typeface="+mn-lt"/>
              </a:rPr>
              <a:t>This is basically similar to going hotel and booking that we have. But with the use of computers for creating online platform, it will be easy for people to book hotel at any time. </a:t>
            </a:r>
            <a:endParaRPr lang="en-US" sz="2000">
              <a:latin typeface="Constantia"/>
              <a:cs typeface="Times New Roman" panose="02020603050405020304" pitchFamily="18" charset="0"/>
            </a:endParaRPr>
          </a:p>
          <a:p>
            <a:endParaRPr lang="en-IN" sz="2800" dirty="0"/>
          </a:p>
        </p:txBody>
      </p:sp>
    </p:spTree>
    <p:extLst>
      <p:ext uri="{BB962C8B-B14F-4D97-AF65-F5344CB8AC3E}">
        <p14:creationId xmlns:p14="http://schemas.microsoft.com/office/powerpoint/2010/main" val="2563581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EBB2-23F8-4EBD-A2F5-32A8B9533CCB}"/>
              </a:ext>
            </a:extLst>
          </p:cNvPr>
          <p:cNvSpPr>
            <a:spLocks noGrp="1"/>
          </p:cNvSpPr>
          <p:nvPr>
            <p:ph type="title"/>
          </p:nvPr>
        </p:nvSpPr>
        <p:spPr>
          <a:xfrm>
            <a:off x="609600" y="704088"/>
            <a:ext cx="10972800" cy="916894"/>
          </a:xfrm>
        </p:spPr>
        <p:txBody>
          <a:bodyPr>
            <a:normAutofit/>
          </a:bodyPr>
          <a:lstStyle/>
          <a:p>
            <a:pPr algn="ctr"/>
            <a:r>
              <a:rPr lang="en-IN" sz="4400" b="1" dirty="0" smtClean="0">
                <a:solidFill>
                  <a:schemeClr val="tx1"/>
                </a:solidFill>
                <a:latin typeface="Arial" panose="020B0604020202020204" pitchFamily="34" charset="0"/>
                <a:cs typeface="Arial" panose="020B0604020202020204" pitchFamily="34" charset="0"/>
              </a:rPr>
              <a:t>Proposed System</a:t>
            </a:r>
            <a:endParaRPr lang="en-IN" sz="44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C64244A-A8E7-48A5-86D2-3C9CDB001D2E}"/>
              </a:ext>
            </a:extLst>
          </p:cNvPr>
          <p:cNvSpPr>
            <a:spLocks noGrp="1"/>
          </p:cNvSpPr>
          <p:nvPr>
            <p:ph idx="1"/>
          </p:nvPr>
        </p:nvSpPr>
        <p:spPr>
          <a:xfrm>
            <a:off x="677334" y="1870364"/>
            <a:ext cx="10752665" cy="4742103"/>
          </a:xfrm>
        </p:spPr>
        <p:txBody>
          <a:bodyPr>
            <a:noAutofit/>
          </a:bodyPr>
          <a:lstStyle/>
          <a:p>
            <a:pPr algn="just">
              <a:lnSpc>
                <a:spcPct val="150000"/>
              </a:lnSpc>
            </a:pPr>
            <a:r>
              <a:rPr lang="en-IN" sz="2000" dirty="0"/>
              <a:t>The hotel management system provides the quality service to the end user. This project aims at creating on Hotel Management System which can be used by Admin and Customers. The admin to advise/publish the availability of rooms in different hotels and customers are checking the availability of room in required hotel. Customers should be able to know the availability of the rooms on a particular date to reserve in hotel. They should be able to reserve the available rooms according to their need in advance. To make their stay comfortable. </a:t>
            </a:r>
            <a:endParaRPr lang="en-US" sz="2000" dirty="0"/>
          </a:p>
          <a:p>
            <a:pPr algn="just">
              <a:lnSpc>
                <a:spcPct val="150000"/>
              </a:lnSpc>
            </a:pPr>
            <a:endParaRPr lang="en-I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76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0362-0DB7-4869-863B-68C66C6D74D1}"/>
              </a:ext>
            </a:extLst>
          </p:cNvPr>
          <p:cNvSpPr>
            <a:spLocks noGrp="1"/>
          </p:cNvSpPr>
          <p:nvPr>
            <p:ph type="title"/>
          </p:nvPr>
        </p:nvSpPr>
        <p:spPr>
          <a:xfrm>
            <a:off x="609600" y="193964"/>
            <a:ext cx="10972800" cy="997527"/>
          </a:xfrm>
        </p:spPr>
        <p:txBody>
          <a:bodyPr>
            <a:normAutofit/>
          </a:bodyPr>
          <a:lstStyle/>
          <a:p>
            <a:pPr algn="ctr"/>
            <a:r>
              <a:rPr lang="en-IN" altLang="en-US" sz="4800" b="1" dirty="0">
                <a:solidFill>
                  <a:schemeClr val="tx1"/>
                </a:solidFill>
                <a:latin typeface="Arial" panose="020B0604020202020204" pitchFamily="34" charset="0"/>
                <a:cs typeface="Arial" panose="020B0604020202020204" pitchFamily="34" charset="0"/>
              </a:rPr>
              <a:t>Description of System</a:t>
            </a:r>
            <a:endParaRPr lang="en-IN" sz="48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0BCE838-795B-4C53-A8AC-E596BAAB8EBD}"/>
              </a:ext>
            </a:extLst>
          </p:cNvPr>
          <p:cNvSpPr>
            <a:spLocks noGrp="1"/>
          </p:cNvSpPr>
          <p:nvPr>
            <p:ph idx="1"/>
          </p:nvPr>
        </p:nvSpPr>
        <p:spPr>
          <a:xfrm>
            <a:off x="611970" y="1492826"/>
            <a:ext cx="10501745" cy="5250873"/>
          </a:xfrm>
        </p:spPr>
        <p:txBody>
          <a:bodyPr vert="horz" lIns="91440" tIns="45720" rIns="91440" bIns="45720" anchor="t">
            <a:noAutofit/>
          </a:bodyPr>
          <a:lstStyle/>
          <a:p>
            <a:pPr algn="just">
              <a:lnSpc>
                <a:spcPct val="150000"/>
              </a:lnSpc>
            </a:pPr>
            <a:r>
              <a:rPr lang="en-IN" altLang="en-US" sz="2000" dirty="0">
                <a:latin typeface="Constantia"/>
                <a:cs typeface="Times New Roman"/>
              </a:rPr>
              <a:t>This architecture diagram gives us the flow of the algorithm and overall functionality of the system.</a:t>
            </a:r>
          </a:p>
          <a:p>
            <a:pPr algn="just">
              <a:lnSpc>
                <a:spcPct val="150000"/>
              </a:lnSpc>
            </a:pPr>
            <a:r>
              <a:rPr lang="en-IN" altLang="en-US" sz="2000" dirty="0">
                <a:latin typeface="Constantia"/>
                <a:cs typeface="Times New Roman"/>
              </a:rPr>
              <a:t>The user of the system selects the hotel and the further process gets start.</a:t>
            </a:r>
            <a:endParaRPr lang="en-US" sz="2000">
              <a:latin typeface="Constantia"/>
              <a:cs typeface="Times New Roman"/>
            </a:endParaRPr>
          </a:p>
          <a:p>
            <a:r>
              <a:rPr lang="en-US" sz="2000" dirty="0">
                <a:latin typeface="Constantia"/>
                <a:cs typeface="Times New Roman"/>
              </a:rPr>
              <a:t>This module provides the functionality for customers to book their room and supply necessary details. Users of the system, namely customers, must be provided the following functionality:</a:t>
            </a:r>
          </a:p>
          <a:p>
            <a:endParaRPr lang="en-US" sz="2000" dirty="0">
              <a:latin typeface="Constantia"/>
              <a:cs typeface="Times New Roman" panose="02020603050405020304" pitchFamily="18" charset="0"/>
            </a:endParaRPr>
          </a:p>
          <a:p>
            <a:r>
              <a:rPr lang="en-US" sz="2000" dirty="0">
                <a:latin typeface="Constantia"/>
                <a:cs typeface="Times New Roman"/>
              </a:rPr>
              <a:t>Create an account. </a:t>
            </a:r>
            <a:endParaRPr lang="en-US" sz="2000">
              <a:latin typeface="Constantia"/>
              <a:cs typeface="Times New Roman" panose="02020603050405020304" pitchFamily="18" charset="0"/>
            </a:endParaRPr>
          </a:p>
          <a:p>
            <a:r>
              <a:rPr lang="en-US" sz="2000" dirty="0">
                <a:latin typeface="Constantia"/>
                <a:cs typeface="Times New Roman"/>
              </a:rPr>
              <a:t>Log in to the system. </a:t>
            </a:r>
            <a:endParaRPr lang="en-US" sz="2000">
              <a:latin typeface="Constantia"/>
              <a:cs typeface="Times New Roman" panose="02020603050405020304" pitchFamily="18" charset="0"/>
            </a:endParaRPr>
          </a:p>
          <a:p>
            <a:r>
              <a:rPr lang="en-US" sz="2000" dirty="0">
                <a:latin typeface="Constantia"/>
                <a:cs typeface="Times New Roman"/>
              </a:rPr>
              <a:t>Navigate to the hotel &amp; rooms gallery.</a:t>
            </a:r>
          </a:p>
          <a:p>
            <a:r>
              <a:rPr lang="en-US" sz="2000" dirty="0">
                <a:latin typeface="Constantia"/>
                <a:cs typeface="Times New Roman"/>
              </a:rPr>
              <a:t>Book the suitable room.</a:t>
            </a:r>
            <a:endParaRPr lang="en-US" sz="2000">
              <a:latin typeface="Constantia"/>
              <a:cs typeface="Times New Roman" panose="02020603050405020304" pitchFamily="18" charset="0"/>
            </a:endParaRPr>
          </a:p>
          <a:p>
            <a:endParaRPr lang="en-IN" sz="2000" dirty="0">
              <a:latin typeface="Constantia"/>
              <a:cs typeface="Times New Roman" panose="02020603050405020304" pitchFamily="18" charset="0"/>
            </a:endParaRPr>
          </a:p>
        </p:txBody>
      </p:sp>
    </p:spTree>
    <p:extLst>
      <p:ext uri="{BB962C8B-B14F-4D97-AF65-F5344CB8AC3E}">
        <p14:creationId xmlns:p14="http://schemas.microsoft.com/office/powerpoint/2010/main" val="388030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2802-A387-43C2-9BB5-A294FF731803}"/>
              </a:ext>
            </a:extLst>
          </p:cNvPr>
          <p:cNvSpPr>
            <a:spLocks noGrp="1"/>
          </p:cNvSpPr>
          <p:nvPr>
            <p:ph type="title"/>
          </p:nvPr>
        </p:nvSpPr>
        <p:spPr>
          <a:xfrm>
            <a:off x="1467045" y="703597"/>
            <a:ext cx="8596668" cy="806548"/>
          </a:xfrm>
        </p:spPr>
        <p:txBody>
          <a:bodyPr>
            <a:normAutofit fontScale="90000"/>
          </a:bodyPr>
          <a:lstStyle/>
          <a:p>
            <a:pPr algn="ctr"/>
            <a:r>
              <a:rPr lang="en-IN" altLang="en-US" b="1" dirty="0">
                <a:solidFill>
                  <a:schemeClr val="tx1"/>
                </a:solidFill>
                <a:latin typeface="Arial" panose="020B0604020202020204" pitchFamily="34" charset="0"/>
                <a:cs typeface="Arial" panose="020B0604020202020204" pitchFamily="34" charset="0"/>
              </a:rPr>
              <a:t>Applications</a:t>
            </a:r>
            <a:endParaRPr lang="en-IN"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AEF186C-FB6E-4702-B46A-1E4D016CF8C4}"/>
              </a:ext>
            </a:extLst>
          </p:cNvPr>
          <p:cNvSpPr>
            <a:spLocks noGrp="1"/>
          </p:cNvSpPr>
          <p:nvPr>
            <p:ph idx="1"/>
          </p:nvPr>
        </p:nvSpPr>
        <p:spPr>
          <a:xfrm>
            <a:off x="540327" y="1632860"/>
            <a:ext cx="10224655" cy="4408505"/>
          </a:xfrm>
        </p:spPr>
        <p:txBody>
          <a:bodyPr vert="horz" lIns="91440" tIns="45720" rIns="91440" bIns="45720" anchor="t">
            <a:noAutofit/>
          </a:bodyPr>
          <a:lstStyle/>
          <a:p>
            <a:pPr algn="just">
              <a:lnSpc>
                <a:spcPct val="150000"/>
              </a:lnSpc>
              <a:buFont typeface="Arial" panose="020B0604020202020204" pitchFamily="34" charset="0"/>
              <a:buChar char="•"/>
            </a:pPr>
            <a:r>
              <a:rPr lang="en-IN" altLang="en-US" sz="2000" dirty="0">
                <a:latin typeface="Constantia"/>
                <a:cs typeface="Times New Roman"/>
              </a:rPr>
              <a:t>This system will be implemented as a web application. We have created an Hotel Management System web application where a gallery of Hotels &amp; Rooms will be displayed. </a:t>
            </a:r>
            <a:endParaRPr lang="en-IN" altLang="en-US" sz="2000">
              <a:latin typeface="Constantia"/>
              <a:cs typeface="Times New Roman" panose="02020603050405020304" pitchFamily="18" charset="0"/>
            </a:endParaRPr>
          </a:p>
          <a:p>
            <a:pPr algn="just">
              <a:lnSpc>
                <a:spcPct val="150000"/>
              </a:lnSpc>
              <a:buFont typeface="Arial" panose="020B0604020202020204" pitchFamily="34" charset="0"/>
              <a:buChar char="•"/>
            </a:pPr>
            <a:r>
              <a:rPr lang="en-IN" altLang="en-US" sz="2000" dirty="0">
                <a:latin typeface="Constantia"/>
                <a:cs typeface="Times New Roman"/>
              </a:rPr>
              <a:t>As any other Hotel reservation web application, this system will give many options to the user to book or just view a Hotel &amp; Room.</a:t>
            </a: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33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C34B-8049-4CAE-BD14-8262288A8881}"/>
              </a:ext>
            </a:extLst>
          </p:cNvPr>
          <p:cNvSpPr>
            <a:spLocks noGrp="1"/>
          </p:cNvSpPr>
          <p:nvPr>
            <p:ph type="title"/>
          </p:nvPr>
        </p:nvSpPr>
        <p:spPr>
          <a:xfrm>
            <a:off x="609600" y="149907"/>
            <a:ext cx="10972800" cy="1143000"/>
          </a:xfrm>
        </p:spPr>
        <p:txBody>
          <a:bodyPr>
            <a:normAutofit/>
          </a:bodyPr>
          <a:lstStyle/>
          <a:p>
            <a:pPr algn="ctr"/>
            <a:r>
              <a:rPr lang="en-IN" altLang="en-US" sz="4000" b="1" dirty="0">
                <a:solidFill>
                  <a:schemeClr val="tx1"/>
                </a:solidFill>
                <a:latin typeface="Arial" panose="020B0604020202020204" pitchFamily="34" charset="0"/>
                <a:cs typeface="Arial" panose="020B0604020202020204" pitchFamily="34" charset="0"/>
              </a:rPr>
              <a:t>Advantages / Disadvantages</a:t>
            </a:r>
            <a:endParaRPr lang="en-IN" sz="4000"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B27AE88-732D-464A-BB8B-0B7BC5767307}"/>
              </a:ext>
            </a:extLst>
          </p:cNvPr>
          <p:cNvSpPr>
            <a:spLocks noGrp="1"/>
          </p:cNvSpPr>
          <p:nvPr>
            <p:ph idx="1"/>
          </p:nvPr>
        </p:nvSpPr>
        <p:spPr>
          <a:xfrm>
            <a:off x="609600" y="1291791"/>
            <a:ext cx="10972800" cy="5331593"/>
          </a:xfrm>
        </p:spPr>
        <p:txBody>
          <a:bodyPr vert="horz" lIns="91440" tIns="45720" rIns="91440" bIns="45720" anchor="t">
            <a:normAutofit lnSpcReduction="10000"/>
          </a:bodyPr>
          <a:lstStyle/>
          <a:p>
            <a:pPr algn="just">
              <a:lnSpc>
                <a:spcPct val="150000"/>
              </a:lnSpc>
              <a:buNone/>
            </a:pPr>
            <a:r>
              <a:rPr lang="en-US" altLang="en-US" sz="2400" b="1" dirty="0">
                <a:latin typeface="Times New Roman" panose="02020603050405020304" pitchFamily="18" charset="0"/>
                <a:cs typeface="Times New Roman" panose="02020603050405020304" pitchFamily="18" charset="0"/>
              </a:rPr>
              <a:t>Advantage :</a:t>
            </a:r>
          </a:p>
          <a:p>
            <a:pPr algn="just"/>
            <a:r>
              <a:rPr lang="en-US" sz="2000" dirty="0">
                <a:ea typeface="+mn-lt"/>
                <a:cs typeface="+mn-lt"/>
              </a:rPr>
              <a:t>It provides the good publishing services to end users. Means the admin can publish the availability of rooms in different hotels and this information visible at users/customer side. So, it providing the good publishing process. </a:t>
            </a:r>
          </a:p>
          <a:p>
            <a:pPr algn="just"/>
            <a:r>
              <a:rPr lang="en-US" sz="2000" dirty="0">
                <a:ea typeface="+mn-lt"/>
                <a:cs typeface="+mn-lt"/>
              </a:rPr>
              <a:t>The central objective of hotel management is to provide online facility for booking rooms.</a:t>
            </a:r>
          </a:p>
          <a:p>
            <a:pPr algn="just"/>
            <a:r>
              <a:rPr lang="en-US" sz="2000" dirty="0">
                <a:ea typeface="+mn-lt"/>
                <a:cs typeface="+mn-lt"/>
              </a:rPr>
              <a:t>This project provides high security to Admin and user information</a:t>
            </a:r>
            <a:endParaRPr lang="en-US" sz="2000"/>
          </a:p>
          <a:p>
            <a:pPr algn="just"/>
            <a:r>
              <a:rPr lang="en-US" sz="2000" dirty="0">
                <a:ea typeface="+mn-lt"/>
                <a:cs typeface="+mn-lt"/>
              </a:rPr>
              <a:t>This software can manage and keep records of hotel.</a:t>
            </a:r>
          </a:p>
          <a:p>
            <a:pPr marL="0" indent="0" algn="just">
              <a:lnSpc>
                <a:spcPct val="150000"/>
              </a:lnSpc>
              <a:buNone/>
            </a:pPr>
            <a:endParaRPr lang="en-US" altLang="en-US" sz="2400" b="1" dirty="0">
              <a:latin typeface="Times New Roman"/>
              <a:cs typeface="Times New Roman"/>
            </a:endParaRPr>
          </a:p>
          <a:p>
            <a:pPr marL="0" indent="0" algn="just">
              <a:lnSpc>
                <a:spcPct val="150000"/>
              </a:lnSpc>
              <a:buNone/>
            </a:pPr>
            <a:r>
              <a:rPr lang="en-US" altLang="en-US" sz="2400" b="1" dirty="0">
                <a:latin typeface="Times New Roman"/>
                <a:cs typeface="Times New Roman"/>
              </a:rPr>
              <a:t>Disadvantage :</a:t>
            </a:r>
            <a:endParaRPr lang="en-US" sz="2400" dirty="0">
              <a:latin typeface="Times New Roman"/>
              <a:cs typeface="Times New Roman"/>
            </a:endParaRPr>
          </a:p>
          <a:p>
            <a:r>
              <a:rPr lang="en-IN" sz="2000" dirty="0">
                <a:ea typeface="+mn-lt"/>
                <a:cs typeface="+mn-lt"/>
              </a:rPr>
              <a:t>In the existing system, only provides the information about particular hotel and only some of the hotels has possibility to reserve the rooms.</a:t>
            </a:r>
            <a:endParaRPr lang="en-IN" sz="2000">
              <a:latin typeface="Times New Roman" panose="02020603050405020304" pitchFamily="18" charset="0"/>
              <a:cs typeface="Times New Roman" panose="02020603050405020304" pitchFamily="18" charset="0"/>
            </a:endParaRPr>
          </a:p>
          <a:p>
            <a:r>
              <a:rPr lang="en-IN" sz="2000" dirty="0">
                <a:ea typeface="+mn-lt"/>
                <a:cs typeface="+mn-lt"/>
              </a:rPr>
              <a:t>The previous system was failure to publish the room’s availability of multiple hotels.</a:t>
            </a:r>
            <a:endParaRPr lang="en-IN" sz="2000"/>
          </a:p>
          <a:p>
            <a:r>
              <a:rPr lang="en-IN" sz="2000" dirty="0">
                <a:ea typeface="+mn-lt"/>
                <a:cs typeface="+mn-lt"/>
              </a:rPr>
              <a:t>And, It is failure to provide defence to admin and user information</a:t>
            </a:r>
            <a:endParaRPr lang="en-IN" sz="2000"/>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666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600</TotalTime>
  <Words>500</Words>
  <Application>Microsoft Office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宋体</vt:lpstr>
      <vt:lpstr>Arial</vt:lpstr>
      <vt:lpstr>Calibri</vt:lpstr>
      <vt:lpstr>Constantia</vt:lpstr>
      <vt:lpstr>Copperplate Gothic Light</vt:lpstr>
      <vt:lpstr>Times New Roman</vt:lpstr>
      <vt:lpstr>Wingdings 2</vt:lpstr>
      <vt:lpstr>Flow</vt:lpstr>
      <vt:lpstr>PowerPoint Presentation</vt:lpstr>
      <vt:lpstr>Today’s discussion aims …</vt:lpstr>
      <vt:lpstr>Introduction</vt:lpstr>
      <vt:lpstr>Motivation</vt:lpstr>
      <vt:lpstr>Objectives</vt:lpstr>
      <vt:lpstr>Proposed System</vt:lpstr>
      <vt:lpstr>Description of System</vt:lpstr>
      <vt:lpstr>Applications</vt:lpstr>
      <vt:lpstr>Advantages / Disadvantages</vt:lpstr>
      <vt:lpstr>Screenshots</vt:lpstr>
      <vt:lpstr>Login/Registration </vt:lpstr>
      <vt:lpstr>Admin Panel</vt:lpstr>
      <vt:lpstr>Customer View</vt:lpstr>
      <vt:lpstr>Booking</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FoodOrdering</dc:title>
  <dc:creator>Nikhil</dc:creator>
  <cp:lastModifiedBy>Ankita dhavale</cp:lastModifiedBy>
  <cp:revision>282</cp:revision>
  <dcterms:created xsi:type="dcterms:W3CDTF">2018-09-06T12:26:56Z</dcterms:created>
  <dcterms:modified xsi:type="dcterms:W3CDTF">2021-02-02T05:41:07Z</dcterms:modified>
</cp:coreProperties>
</file>